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63" r:id="rId3"/>
    <p:sldId id="260" r:id="rId4"/>
    <p:sldId id="273" r:id="rId5"/>
    <p:sldId id="275" r:id="rId6"/>
    <p:sldId id="274" r:id="rId7"/>
    <p:sldId id="272" r:id="rId8"/>
    <p:sldId id="258" r:id="rId9"/>
    <p:sldId id="257" r:id="rId10"/>
    <p:sldId id="261" r:id="rId11"/>
    <p:sldId id="270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64" autoAdjust="0"/>
  </p:normalViewPr>
  <p:slideViewPr>
    <p:cSldViewPr>
      <p:cViewPr varScale="1">
        <p:scale>
          <a:sx n="78" d="100"/>
          <a:sy n="78" d="100"/>
        </p:scale>
        <p:origin x="-77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av>
</file>

<file path=ppt/media/media10.wav>
</file>

<file path=ppt/media/media11.wav>
</file>

<file path=ppt/media/media12.wav>
</file>

<file path=ppt/media/media2.avi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29300-1405-459E-B0EC-248FA58EEB8C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0FEEB-21D4-413E-BAA5-1CA14D96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1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73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wav"/><Relationship Id="rId7" Type="http://schemas.openxmlformats.org/officeDocument/2006/relationships/image" Target="../media/image2.png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2" Type="http://schemas.microsoft.com/office/2007/relationships/media" Target="../media/media4.wav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av"/><Relationship Id="rId2" Type="http://schemas.microsoft.com/office/2007/relationships/media" Target="../media/media5.wav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2" Type="http://schemas.microsoft.com/office/2007/relationships/media" Target="../media/media6.wav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2" Type="http://schemas.microsoft.com/office/2007/relationships/media" Target="../media/media7.wav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av"/><Relationship Id="rId7" Type="http://schemas.openxmlformats.org/officeDocument/2006/relationships/image" Target="../media/image2.png"/><Relationship Id="rId2" Type="http://schemas.microsoft.com/office/2007/relationships/media" Target="../media/media10.wav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1905000"/>
            <a:ext cx="8229600" cy="2593975"/>
          </a:xfrm>
        </p:spPr>
        <p:txBody>
          <a:bodyPr/>
          <a:lstStyle/>
          <a:p>
            <a:r>
              <a:rPr lang="en-US" dirty="0" smtClean="0"/>
              <a:t>DIP 2013 –</a:t>
            </a:r>
            <a:br>
              <a:rPr lang="en-US" dirty="0" smtClean="0"/>
            </a:br>
            <a:r>
              <a:rPr lang="en-US" dirty="0" smtClean="0"/>
              <a:t>Smart Fast </a:t>
            </a:r>
            <a:r>
              <a:rPr lang="en-US" dirty="0" smtClean="0"/>
              <a:t>Forward</a:t>
            </a:r>
            <a:br>
              <a:rPr lang="en-US" dirty="0" smtClean="0"/>
            </a:br>
            <a:r>
              <a:rPr lang="en-US" altLang="zh-TW" dirty="0"/>
              <a:t>for Video Surveillance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443860"/>
              </p:ext>
            </p:extLst>
          </p:nvPr>
        </p:nvGraphicFramePr>
        <p:xfrm>
          <a:off x="2819400" y="5715000"/>
          <a:ext cx="2286000" cy="822960"/>
        </p:xfrm>
        <a:graphic>
          <a:graphicData uri="http://schemas.openxmlformats.org/drawingml/2006/table">
            <a:tbl>
              <a:tblPr/>
              <a:tblGrid>
                <a:gridCol w="1143000"/>
                <a:gridCol w="1143000"/>
              </a:tblGrid>
              <a:tr h="16192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r01922064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TW" altLang="en-US">
                          <a:solidFill>
                            <a:srgbClr val="000000"/>
                          </a:solidFill>
                          <a:effectLst/>
                        </a:rPr>
                        <a:t>楊涵傑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d01922031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TW" altLang="en-US">
                          <a:solidFill>
                            <a:srgbClr val="000000"/>
                          </a:solidFill>
                          <a:effectLst/>
                        </a:rPr>
                        <a:t>薛德明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B99902059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TW" altLang="en-US" dirty="0">
                          <a:solidFill>
                            <a:srgbClr val="000000"/>
                          </a:solidFill>
                          <a:effectLst/>
                        </a:rPr>
                        <a:t>黃冠豪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463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46"/>
    </mc:Choice>
    <mc:Fallback>
      <p:transition spd="slow" advTm="10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</a:t>
            </a:r>
            <a:r>
              <a:rPr lang="en-US" dirty="0"/>
              <a:t>Subtraction</a:t>
            </a:r>
            <a:br>
              <a:rPr lang="en-US" dirty="0"/>
            </a:br>
            <a:r>
              <a:rPr lang="en-US" dirty="0" smtClean="0"/>
              <a:t>MoG (Details)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b="0" dirty="0" smtClean="0">
                    <a:latin typeface="Cambria Math"/>
                  </a:rPr>
                  <a:t>Given pixel with RGB-color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endParaRPr lang="en-US" b="0" dirty="0" smtClean="0">
                  <a:latin typeface="Cambria Math"/>
                </a:endParaRPr>
              </a:p>
              <a:p>
                <a:endParaRPr lang="en-US" b="0" dirty="0" smtClean="0">
                  <a:latin typeface="Cambria Math"/>
                </a:endParaRPr>
              </a:p>
              <a:p>
                <a:r>
                  <a:rPr lang="en-US" b="0" dirty="0" smtClean="0"/>
                  <a:t>Probability of being a background pixel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𝑘</m:t>
                        </m:r>
                        <m:r>
                          <a:rPr lang="en-US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b="0" i="1" smtClean="0">
                            <a:latin typeface="Cambria Math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 </m:t>
                    </m:r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𝐾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b="0" dirty="0" smtClean="0"/>
                  <a:t> # </a:t>
                </a:r>
                <a:r>
                  <a:rPr lang="en-US" dirty="0"/>
                  <a:t>Gaussian background </a:t>
                </a:r>
                <a:r>
                  <a:rPr lang="en-US" dirty="0" smtClean="0"/>
                  <a:t>distributions </a:t>
                </a:r>
                <a:r>
                  <a:rPr lang="en-US" b="0" dirty="0" smtClean="0"/>
                  <a:t>(usually 3-5)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Gaussian background distribution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weight of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distribution</a:t>
                </a:r>
              </a:p>
              <a:p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We sort the distributions by their </a:t>
                </a:r>
                <a:r>
                  <a:rPr lang="en-US" b="1" i="1" dirty="0" smtClean="0"/>
                  <a:t>fitness</a:t>
                </a:r>
                <a:r>
                  <a:rPr lang="en-US" i="1" dirty="0" smtClean="0"/>
                  <a:t> value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pPr marL="5715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0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background, if given some threshold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𝑇</m:t>
                    </m:r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within 2.5 </a:t>
                </a:r>
                <a:r>
                  <a:rPr lang="en-US" dirty="0" err="1" smtClean="0"/>
                  <a:t>st.d.’s</a:t>
                </a:r>
                <a:r>
                  <a:rPr lang="en-US" dirty="0" smtClean="0"/>
                  <a:t>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 smtClean="0">
                    <a:latin typeface="Cambria Math"/>
                  </a:rPr>
                  <a:t> fittest distributions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𝐵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(</m:t>
                            </m:r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b="0" i="1" smtClean="0">
                                <a:latin typeface="Cambria Math"/>
                              </a:rPr>
                              <m:t>&gt;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𝑇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Then </a:t>
                </a:r>
                <a:r>
                  <a:rPr lang="en-US" dirty="0"/>
                  <a:t>pick the best </a:t>
                </a:r>
                <a:r>
                  <a:rPr lang="en-US" dirty="0" smtClean="0"/>
                  <a:t>one to </a:t>
                </a:r>
                <a:r>
                  <a:rPr lang="en-US" b="1" i="1" dirty="0" smtClean="0"/>
                  <a:t>update</a:t>
                </a:r>
              </a:p>
              <a:p>
                <a:pPr lvl="1"/>
                <a:r>
                  <a:rPr lang="en-US" dirty="0" smtClean="0"/>
                  <a:t>using a modified “running average” </a:t>
                </a:r>
                <a:r>
                  <a:rPr lang="en-US" dirty="0" smtClean="0"/>
                  <a:t>update </a:t>
                </a:r>
                <a:endParaRPr lang="en-US" dirty="0"/>
              </a:p>
            </p:txBody>
          </p:sp>
        </mc:Choice>
        <mc:Fallback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  <a:blipFill rotWithShape="1">
                <a:blip r:embed="rId4"/>
                <a:stretch>
                  <a:fillRect t="-117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301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4"/>
    </mc:Choice>
    <mc:Fallback>
      <p:transition spd="slow" advTm="2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  <a:br>
              <a:rPr lang="en-US" dirty="0"/>
            </a:b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400"/>
            <a:ext cx="7620000" cy="134509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2590800"/>
            <a:ext cx="30956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25" y="2590799"/>
            <a:ext cx="311467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495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75"/>
    </mc:Choice>
    <mc:Fallback>
      <p:transition spd="slow" advTm="7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Fast Forward</a:t>
            </a:r>
            <a:br>
              <a:rPr lang="en-US" dirty="0" smtClean="0"/>
            </a:br>
            <a:r>
              <a:rPr lang="en-US" dirty="0" smtClean="0"/>
              <a:t>Concept</a:t>
            </a:r>
            <a:endParaRPr lang="en-US" dirty="0"/>
          </a:p>
        </p:txBody>
      </p:sp>
      <p:pic>
        <p:nvPicPr>
          <p:cNvPr id="4" name="a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1619250"/>
            <a:ext cx="7620000" cy="4762500"/>
          </a:xfrm>
        </p:spPr>
      </p:pic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628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45"/>
    </mc:Choice>
    <mc:Fallback>
      <p:transition spd="slow" advTm="26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332" objId="4"/>
        <p14:pauseEvt time="6787" objId="4"/>
        <p14:seekEvt time="6787" objId="4" seek="174676"/>
        <p14:resumeEvt time="6858" objId="4"/>
        <p14:pauseEvt time="17345" objId="4"/>
        <p14:seekEvt time="17345" objId="4" seek="385354"/>
        <p14:resumeEvt time="17442" objId="4"/>
        <p14:stopEvt time="26845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34978" y="3334771"/>
            <a:ext cx="8116324" cy="1945149"/>
            <a:chOff x="334978" y="3334771"/>
            <a:chExt cx="8116324" cy="1945149"/>
          </a:xfrm>
        </p:grpSpPr>
        <p:sp>
          <p:nvSpPr>
            <p:cNvPr id="74" name="Rounded Rectangle 73"/>
            <p:cNvSpPr/>
            <p:nvPr/>
          </p:nvSpPr>
          <p:spPr>
            <a:xfrm>
              <a:off x="334978" y="333477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Video</a:t>
              </a:r>
              <a:endParaRPr lang="zh-TW" altLang="en-US" sz="1600" dirty="0"/>
            </a:p>
          </p:txBody>
        </p:sp>
        <p:grpSp>
          <p:nvGrpSpPr>
            <p:cNvPr id="120" name="Group 119"/>
            <p:cNvGrpSpPr/>
            <p:nvPr/>
          </p:nvGrpSpPr>
          <p:grpSpPr>
            <a:xfrm>
              <a:off x="5522273" y="4831001"/>
              <a:ext cx="2929029" cy="448919"/>
              <a:chOff x="4970583" y="5789640"/>
              <a:chExt cx="2929029" cy="448919"/>
            </a:xfrm>
          </p:grpSpPr>
          <p:cxnSp>
            <p:nvCxnSpPr>
              <p:cNvPr id="84" name="Straight Arrow Connector 83"/>
              <p:cNvCxnSpPr/>
              <p:nvPr/>
            </p:nvCxnSpPr>
            <p:spPr>
              <a:xfrm>
                <a:off x="4970583" y="6012544"/>
                <a:ext cx="10580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85" name="Rounded Rectangle 84"/>
              <p:cNvSpPr/>
              <p:nvPr/>
            </p:nvSpPr>
            <p:spPr>
              <a:xfrm>
                <a:off x="6028591" y="5789640"/>
                <a:ext cx="1871021" cy="448919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 smtClean="0"/>
                  <a:t>Frame Sequence</a:t>
                </a:r>
                <a:endParaRPr lang="zh-TW" altLang="en-US" sz="1600" dirty="0"/>
              </a:p>
            </p:txBody>
          </p:sp>
        </p:grp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stCxn id="74" idx="0"/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0" name="Audio 1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0899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53"/>
    </mc:Choice>
    <mc:Fallback>
      <p:transition spd="slow" advTm="29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1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</a:t>
              </a:r>
              <a:r>
                <a:rPr lang="en-US" sz="1600" dirty="0" smtClean="0"/>
                <a:t>Tracker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2" name="Audio 2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grpSp>
        <p:nvGrpSpPr>
          <p:cNvPr id="54" name="Group 53"/>
          <p:cNvGrpSpPr/>
          <p:nvPr/>
        </p:nvGrpSpPr>
        <p:grpSpPr>
          <a:xfrm>
            <a:off x="334978" y="3334771"/>
            <a:ext cx="8116324" cy="1945149"/>
            <a:chOff x="334978" y="3334771"/>
            <a:chExt cx="8116324" cy="1945149"/>
          </a:xfrm>
        </p:grpSpPr>
        <p:sp>
          <p:nvSpPr>
            <p:cNvPr id="55" name="Rounded Rectangle 54"/>
            <p:cNvSpPr/>
            <p:nvPr/>
          </p:nvSpPr>
          <p:spPr>
            <a:xfrm>
              <a:off x="334978" y="333477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Video</a:t>
              </a:r>
              <a:endParaRPr lang="zh-TW" altLang="en-US" sz="1600" dirty="0"/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5522273" y="4831001"/>
              <a:ext cx="2929029" cy="448919"/>
              <a:chOff x="4970583" y="5789640"/>
              <a:chExt cx="2929029" cy="448919"/>
            </a:xfrm>
          </p:grpSpPr>
          <p:cxnSp>
            <p:nvCxnSpPr>
              <p:cNvPr id="57" name="Straight Arrow Connector 56"/>
              <p:cNvCxnSpPr/>
              <p:nvPr/>
            </p:nvCxnSpPr>
            <p:spPr>
              <a:xfrm>
                <a:off x="4970583" y="6012544"/>
                <a:ext cx="10580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58" name="Rounded Rectangle 57"/>
              <p:cNvSpPr/>
              <p:nvPr/>
            </p:nvSpPr>
            <p:spPr>
              <a:xfrm>
                <a:off x="6028591" y="5789640"/>
                <a:ext cx="1871021" cy="448919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 smtClean="0"/>
                  <a:t>Frame Sequence</a:t>
                </a:r>
                <a:endParaRPr lang="zh-TW" altLang="en-US" sz="1600" dirty="0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624320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76"/>
    </mc:Choice>
    <mc:Fallback>
      <p:transition spd="slow" advTm="19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3572608" y="4279669"/>
            <a:ext cx="1931377" cy="1033282"/>
            <a:chOff x="3039208" y="4279669"/>
            <a:chExt cx="1931377" cy="1033282"/>
          </a:xfrm>
        </p:grpSpPr>
        <p:cxnSp>
          <p:nvCxnSpPr>
            <p:cNvPr id="69" name="Straight Arrow Connector 68"/>
            <p:cNvCxnSpPr>
              <a:stCxn id="68" idx="2"/>
              <a:endCxn id="71" idx="0"/>
            </p:cNvCxnSpPr>
            <p:nvPr/>
          </p:nvCxnSpPr>
          <p:spPr>
            <a:xfrm>
              <a:off x="4004897" y="4279669"/>
              <a:ext cx="0" cy="5183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3039208" y="4797972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Frame weight</a:t>
              </a:r>
            </a:p>
            <a:p>
              <a:pPr algn="ctr"/>
              <a:r>
                <a:rPr lang="en-US" sz="1600" dirty="0" smtClean="0"/>
                <a:t>estimation</a:t>
              </a:r>
              <a:endParaRPr lang="en-US" sz="1600" dirty="0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</a:t>
              </a:r>
              <a:r>
                <a:rPr lang="en-US" sz="1600" dirty="0" smtClean="0"/>
                <a:t>Tracker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 rot="20035316">
            <a:off x="1794941" y="4600475"/>
            <a:ext cx="1745991" cy="64633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b="1" dirty="0" smtClean="0"/>
              <a:t>Distance metric!</a:t>
            </a:r>
          </a:p>
          <a:p>
            <a:r>
              <a:rPr lang="en-US" altLang="zh-TW" dirty="0" smtClean="0"/>
              <a:t>(not matrix!)</a:t>
            </a:r>
            <a:endParaRPr lang="zh-TW" alt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34978" y="3334771"/>
            <a:ext cx="8116324" cy="1945149"/>
            <a:chOff x="334978" y="3334771"/>
            <a:chExt cx="8116324" cy="1945149"/>
          </a:xfrm>
        </p:grpSpPr>
        <p:sp>
          <p:nvSpPr>
            <p:cNvPr id="35" name="Rounded Rectangle 34"/>
            <p:cNvSpPr/>
            <p:nvPr/>
          </p:nvSpPr>
          <p:spPr>
            <a:xfrm>
              <a:off x="334978" y="333477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Video</a:t>
              </a:r>
              <a:endParaRPr lang="zh-TW" altLang="en-US" sz="1600" dirty="0"/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5522273" y="4831001"/>
              <a:ext cx="2929029" cy="448919"/>
              <a:chOff x="4970583" y="5789640"/>
              <a:chExt cx="2929029" cy="448919"/>
            </a:xfrm>
          </p:grpSpPr>
          <p:cxnSp>
            <p:nvCxnSpPr>
              <p:cNvPr id="37" name="Straight Arrow Connector 36"/>
              <p:cNvCxnSpPr/>
              <p:nvPr/>
            </p:nvCxnSpPr>
            <p:spPr>
              <a:xfrm>
                <a:off x="4970583" y="6012544"/>
                <a:ext cx="10580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38" name="Rounded Rectangle 37"/>
              <p:cNvSpPr/>
              <p:nvPr/>
            </p:nvSpPr>
            <p:spPr>
              <a:xfrm>
                <a:off x="6028591" y="5789640"/>
                <a:ext cx="1871021" cy="448919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 smtClean="0"/>
                  <a:t>Frame Sequence</a:t>
                </a:r>
                <a:endParaRPr lang="zh-TW" altLang="en-US" sz="1600" dirty="0"/>
              </a:p>
            </p:txBody>
          </p:sp>
        </p:grpSp>
      </p:grp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88660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96"/>
    </mc:Choice>
    <mc:Fallback>
      <p:transition spd="slow" advTm="14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3572608" y="4279669"/>
            <a:ext cx="1931377" cy="1033282"/>
            <a:chOff x="3039208" y="4279669"/>
            <a:chExt cx="1931377" cy="1033282"/>
          </a:xfrm>
        </p:grpSpPr>
        <p:cxnSp>
          <p:nvCxnSpPr>
            <p:cNvPr id="69" name="Straight Arrow Connector 68"/>
            <p:cNvCxnSpPr>
              <a:stCxn id="68" idx="2"/>
              <a:endCxn id="71" idx="0"/>
            </p:cNvCxnSpPr>
            <p:nvPr/>
          </p:nvCxnSpPr>
          <p:spPr>
            <a:xfrm>
              <a:off x="4004897" y="4279669"/>
              <a:ext cx="0" cy="5183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3039208" y="4797972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Frame weight</a:t>
              </a:r>
            </a:p>
            <a:p>
              <a:pPr algn="ctr"/>
              <a:r>
                <a:rPr lang="en-US" sz="1600" dirty="0" smtClean="0"/>
                <a:t>estimation</a:t>
              </a:r>
              <a:endParaRPr lang="en-US" sz="1600" dirty="0"/>
            </a:p>
          </p:txBody>
        </p:sp>
      </p:grpSp>
      <p:sp>
        <p:nvSpPr>
          <p:cNvPr id="74" name="Rounded Rectangle 73"/>
          <p:cNvSpPr/>
          <p:nvPr/>
        </p:nvSpPr>
        <p:spPr>
          <a:xfrm>
            <a:off x="334978" y="3334771"/>
            <a:ext cx="1871021" cy="44891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smtClean="0"/>
              <a:t>Video</a:t>
            </a:r>
            <a:endParaRPr lang="zh-TW" altLang="en-US" sz="1600" dirty="0"/>
          </a:p>
        </p:txBody>
      </p:sp>
      <p:grpSp>
        <p:nvGrpSpPr>
          <p:cNvPr id="127" name="Group 126"/>
          <p:cNvGrpSpPr/>
          <p:nvPr/>
        </p:nvGrpSpPr>
        <p:grpSpPr>
          <a:xfrm>
            <a:off x="5503983" y="3022323"/>
            <a:ext cx="2929030" cy="999857"/>
            <a:chOff x="4970583" y="3022323"/>
            <a:chExt cx="2929030" cy="999857"/>
          </a:xfrm>
        </p:grpSpPr>
        <p:sp>
          <p:nvSpPr>
            <p:cNvPr id="80" name="Rounded Rectangle 79"/>
            <p:cNvSpPr/>
            <p:nvPr/>
          </p:nvSpPr>
          <p:spPr>
            <a:xfrm>
              <a:off x="6028592" y="332074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Object Regions &amp; Labels</a:t>
              </a:r>
              <a:endParaRPr lang="zh-TW" altLang="en-US" sz="1600" dirty="0"/>
            </a:p>
          </p:txBody>
        </p:sp>
        <p:cxnSp>
          <p:nvCxnSpPr>
            <p:cNvPr id="81" name="Straight Arrow Connector 80"/>
            <p:cNvCxnSpPr>
              <a:stCxn id="68" idx="3"/>
              <a:endCxn id="80" idx="1"/>
            </p:cNvCxnSpPr>
            <p:nvPr/>
          </p:nvCxnSpPr>
          <p:spPr>
            <a:xfrm flipV="1">
              <a:off x="4970585" y="3545201"/>
              <a:ext cx="1058007" cy="47697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87" idx="3"/>
              <a:endCxn id="80" idx="1"/>
            </p:cNvCxnSpPr>
            <p:nvPr/>
          </p:nvCxnSpPr>
          <p:spPr>
            <a:xfrm>
              <a:off x="4970583" y="3022323"/>
              <a:ext cx="1058009" cy="522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5522273" y="4831001"/>
            <a:ext cx="2929029" cy="448919"/>
            <a:chOff x="4970583" y="5789640"/>
            <a:chExt cx="2929029" cy="448919"/>
          </a:xfrm>
        </p:grpSpPr>
        <p:cxnSp>
          <p:nvCxnSpPr>
            <p:cNvPr id="84" name="Straight Arrow Connector 83"/>
            <p:cNvCxnSpPr/>
            <p:nvPr/>
          </p:nvCxnSpPr>
          <p:spPr>
            <a:xfrm>
              <a:off x="4970583" y="6012544"/>
              <a:ext cx="1058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5" name="Rounded Rectangle 84"/>
            <p:cNvSpPr/>
            <p:nvPr/>
          </p:nvSpPr>
          <p:spPr>
            <a:xfrm>
              <a:off x="6028591" y="5789640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Frame Sequence</a:t>
              </a:r>
              <a:endParaRPr lang="zh-TW" altLang="en-US" sz="1600" dirty="0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</a:t>
              </a:r>
              <a:r>
                <a:rPr lang="en-US" sz="1600" dirty="0" smtClean="0"/>
                <a:t>Tracker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stCxn id="74" idx="0"/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6172200" y="2946892"/>
            <a:ext cx="2514600" cy="2587110"/>
            <a:chOff x="6172200" y="2946892"/>
            <a:chExt cx="2514600" cy="2587110"/>
          </a:xfrm>
        </p:grpSpPr>
        <p:sp>
          <p:nvSpPr>
            <p:cNvPr id="119" name="Rectangle 118"/>
            <p:cNvSpPr/>
            <p:nvPr/>
          </p:nvSpPr>
          <p:spPr>
            <a:xfrm>
              <a:off x="6248400" y="3022322"/>
              <a:ext cx="2438400" cy="251168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72200" y="2946892"/>
              <a:ext cx="13417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/>
                <a:t>Player Input</a:t>
              </a:r>
              <a:endParaRPr lang="zh-TW" altLang="en-US" b="1" dirty="0"/>
            </a:p>
          </p:txBody>
        </p:sp>
      </p:grp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95378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92"/>
    </mc:Choice>
    <mc:Fallback>
      <p:transition spd="slow" advTm="16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0"/>
            <a:ext cx="8181975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963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34"/>
    </mc:Choice>
    <mc:Fallback>
      <p:transition spd="slow" advTm="14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88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4"/>
    </mc:Choice>
    <mc:Fallback>
      <p:transition spd="slow" advTm="2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325562"/>
          </a:xfrm>
        </p:spPr>
        <p:txBody>
          <a:bodyPr/>
          <a:lstStyle/>
          <a:p>
            <a:r>
              <a:rPr lang="en-US" dirty="0"/>
              <a:t>Background </a:t>
            </a:r>
            <a:r>
              <a:rPr lang="en-US" dirty="0" smtClean="0"/>
              <a:t>Subtraction</a:t>
            </a:r>
            <a:br>
              <a:rPr lang="en-US" dirty="0" smtClean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7924800" cy="52578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We used </a:t>
                </a:r>
                <a:r>
                  <a:rPr lang="en-US" dirty="0" err="1" smtClean="0"/>
                  <a:t>OpenCV’s</a:t>
                </a:r>
                <a:r>
                  <a:rPr lang="en-US" dirty="0" smtClean="0"/>
                  <a:t> </a:t>
                </a:r>
                <a:r>
                  <a:rPr lang="en-US" i="1" dirty="0" err="1" smtClean="0"/>
                  <a:t>BackgroundSubtractorMOG</a:t>
                </a:r>
                <a:endParaRPr lang="en-US" dirty="0" smtClean="0"/>
              </a:p>
              <a:p>
                <a:r>
                  <a:rPr lang="en-US" dirty="0" smtClean="0"/>
                  <a:t>Based on “</a:t>
                </a:r>
                <a:r>
                  <a:rPr lang="en-US" b="1" dirty="0"/>
                  <a:t>An Improved Adaptive Background Mixture Model for </a:t>
                </a:r>
                <a:r>
                  <a:rPr lang="en-US" b="1" dirty="0" err="1" smtClean="0"/>
                  <a:t>Realtime</a:t>
                </a:r>
                <a:r>
                  <a:rPr lang="en-US" b="1" dirty="0" smtClean="0"/>
                  <a:t> Tracking </a:t>
                </a:r>
                <a:r>
                  <a:rPr lang="en-US" b="1" dirty="0"/>
                  <a:t>with Shadow </a:t>
                </a:r>
                <a:r>
                  <a:rPr lang="en-US" b="1" dirty="0" smtClean="0"/>
                  <a:t>Detection</a:t>
                </a:r>
                <a:r>
                  <a:rPr lang="en-US" dirty="0" smtClean="0"/>
                  <a:t>” [2001]</a:t>
                </a:r>
              </a:p>
              <a:p>
                <a:pPr lvl="1"/>
                <a:r>
                  <a:rPr lang="en-US" dirty="0" smtClean="0"/>
                  <a:t>by </a:t>
                </a:r>
                <a:r>
                  <a:rPr lang="en-US" dirty="0"/>
                  <a:t>P. </a:t>
                </a:r>
                <a:r>
                  <a:rPr lang="en-US" dirty="0" err="1"/>
                  <a:t>KaewTraKulPong</a:t>
                </a:r>
                <a:r>
                  <a:rPr lang="en-US" dirty="0"/>
                  <a:t> and R. </a:t>
                </a:r>
                <a:r>
                  <a:rPr lang="en-US" dirty="0" smtClean="0"/>
                  <a:t>Bowden</a:t>
                </a:r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Core idea:</a:t>
                </a:r>
              </a:p>
              <a:p>
                <a:pPr lvl="1"/>
                <a:r>
                  <a:rPr lang="en-US" dirty="0" smtClean="0"/>
                  <a:t>One Mixture of Gaussian (MoG) </a:t>
                </a:r>
                <a:r>
                  <a:rPr lang="en-US" dirty="0" smtClean="0"/>
                  <a:t>to model background per pixel</a:t>
                </a:r>
                <a:endParaRPr lang="en-US" dirty="0" smtClean="0"/>
              </a:p>
              <a:p>
                <a:pPr lvl="2"/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different </a:t>
                </a:r>
                <a:r>
                  <a:rPr lang="en-US" b="1" dirty="0" smtClean="0"/>
                  <a:t>Gaussians</a:t>
                </a:r>
                <a:r>
                  <a:rPr lang="en-US" dirty="0" smtClean="0"/>
                  <a:t> with different </a:t>
                </a:r>
                <a:r>
                  <a:rPr lang="en-US" b="1" dirty="0" smtClean="0"/>
                  <a:t>weights</a:t>
                </a:r>
                <a:r>
                  <a:rPr lang="en-US" dirty="0" smtClean="0"/>
                  <a:t> for different </a:t>
                </a:r>
                <a:r>
                  <a:rPr lang="en-US" b="1" dirty="0" smtClean="0"/>
                  <a:t>colors</a:t>
                </a:r>
              </a:p>
              <a:p>
                <a:pPr lvl="2"/>
                <a:r>
                  <a:rPr lang="en-US" b="1" dirty="0" smtClean="0"/>
                  <a:t>Foreground</a:t>
                </a:r>
                <a:r>
                  <a:rPr lang="en-US" dirty="0" smtClean="0"/>
                  <a:t>: </a:t>
                </a:r>
                <a:r>
                  <a:rPr lang="en-US" dirty="0" smtClean="0"/>
                  <a:t>If </a:t>
                </a:r>
                <a:r>
                  <a:rPr lang="en-US" dirty="0" smtClean="0"/>
                  <a:t>pixel color more than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2.5</m:t>
                    </m:r>
                  </m:oMath>
                </a14:m>
                <a:r>
                  <a:rPr lang="en-US" b="0" dirty="0" smtClean="0"/>
                  <a:t> st.d</a:t>
                </a:r>
                <a:r>
                  <a:rPr lang="en-US" b="0" dirty="0" smtClean="0"/>
                  <a:t>.’s </a:t>
                </a:r>
                <a:r>
                  <a:rPr lang="en-US" b="0" dirty="0" smtClean="0"/>
                  <a:t>away from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fittest </a:t>
                </a:r>
                <a:r>
                  <a:rPr lang="en-US" dirty="0" smtClean="0"/>
                  <a:t>Gaussians</a:t>
                </a:r>
              </a:p>
              <a:p>
                <a:pPr lvl="2"/>
                <a:r>
                  <a:rPr lang="en-US" dirty="0" smtClean="0"/>
                  <a:t>Use pixel color to </a:t>
                </a:r>
                <a:r>
                  <a:rPr lang="en-US" b="1" dirty="0" smtClean="0"/>
                  <a:t>update</a:t>
                </a:r>
                <a:r>
                  <a:rPr lang="en-US" dirty="0" smtClean="0"/>
                  <a:t> only the single fittest Gaussian</a:t>
                </a:r>
              </a:p>
              <a:p>
                <a:pPr lvl="1"/>
                <a:r>
                  <a:rPr lang="en-US" b="1" dirty="0" smtClean="0"/>
                  <a:t>Shadow</a:t>
                </a:r>
                <a:r>
                  <a:rPr lang="en-US" dirty="0" smtClean="0"/>
                  <a:t> </a:t>
                </a:r>
                <a:r>
                  <a:rPr lang="en-US" dirty="0" smtClean="0"/>
                  <a:t>Removal</a:t>
                </a:r>
              </a:p>
              <a:p>
                <a:pPr lvl="2"/>
                <a:r>
                  <a:rPr lang="en-US" dirty="0" smtClean="0"/>
                  <a:t>If pixel luminance is below some threshold, defined by it’s temporal &amp; spatial neighborhood, the pixel is shadow and will not appear in the foreground mask</a:t>
                </a:r>
                <a:endParaRPr lang="en-US" dirty="0" smtClean="0"/>
              </a:p>
              <a:p>
                <a:pPr lvl="2"/>
                <a:endParaRPr lang="en-US" b="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7924800" cy="5257800"/>
              </a:xfrm>
              <a:blipFill rotWithShape="1">
                <a:blip r:embed="rId6"/>
                <a:stretch>
                  <a:fillRect t="-139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973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03"/>
    </mc:Choice>
    <mc:Fallback>
      <p:transition spd="slow" advTm="33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5.3|5.8|1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8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6.9|16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1420</TotalTime>
  <Words>354</Words>
  <Application>Microsoft Office PowerPoint</Application>
  <PresentationFormat>On-screen Show (4:3)</PresentationFormat>
  <Paragraphs>85</Paragraphs>
  <Slides>11</Slides>
  <Notes>1</Notes>
  <HiddenSlides>0</HiddenSlides>
  <MMClips>12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Adjacency</vt:lpstr>
      <vt:lpstr>DIP 2013 – Smart Fast Forward for Video Surveillance</vt:lpstr>
      <vt:lpstr>Smart Fast Forward Concept</vt:lpstr>
      <vt:lpstr>Processing Stage Overview</vt:lpstr>
      <vt:lpstr>Processing Stage Overview</vt:lpstr>
      <vt:lpstr>Processing Stage Overview</vt:lpstr>
      <vt:lpstr>Processing Stage Overview</vt:lpstr>
      <vt:lpstr>Processing Stage Output</vt:lpstr>
      <vt:lpstr>Background Subtraction</vt:lpstr>
      <vt:lpstr>Background Subtraction MoG</vt:lpstr>
      <vt:lpstr>Background Subtraction MoG (Details)</vt:lpstr>
      <vt:lpstr>Background Subtraction Results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</dc:creator>
  <cp:lastModifiedBy>domi</cp:lastModifiedBy>
  <cp:revision>196</cp:revision>
  <dcterms:created xsi:type="dcterms:W3CDTF">2013-12-19T05:56:38Z</dcterms:created>
  <dcterms:modified xsi:type="dcterms:W3CDTF">2013-12-24T04:21:39Z</dcterms:modified>
</cp:coreProperties>
</file>

<file path=docProps/thumbnail.jpeg>
</file>